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handoutMasterIdLst>
    <p:handoutMasterId r:id="rId17"/>
  </p:handoutMasterIdLst>
  <p:sldIdLst>
    <p:sldId id="288" r:id="rId2"/>
    <p:sldId id="289" r:id="rId3"/>
    <p:sldId id="279" r:id="rId4"/>
    <p:sldId id="282" r:id="rId5"/>
    <p:sldId id="259" r:id="rId6"/>
    <p:sldId id="264" r:id="rId7"/>
    <p:sldId id="265" r:id="rId8"/>
    <p:sldId id="285" r:id="rId9"/>
    <p:sldId id="266" r:id="rId10"/>
    <p:sldId id="275" r:id="rId11"/>
    <p:sldId id="261" r:id="rId12"/>
    <p:sldId id="290" r:id="rId13"/>
    <p:sldId id="283" r:id="rId14"/>
    <p:sldId id="286" r:id="rId15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48"/>
    <a:srgbClr val="DDD6EA"/>
    <a:srgbClr val="FAFAFA"/>
    <a:srgbClr val="64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860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97D4F-05BE-4FA7-B524-A8AEC3856EB9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7E386-BA39-41C0-9B57-6D6D8DE0E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9936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DE419-3ED5-4CF5-8F9B-6842B640D6A9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C6C42-CC32-4725-8B9F-D5450E1EA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945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593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968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39535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715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10500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9492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1982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937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7591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85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105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556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799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766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784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302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710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microsoft.com/office/2007/relationships/hdphoto" Target="../media/hdphoto1.wdp"/><Relationship Id="rId7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vk.com/clab13533298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6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7397" y="349624"/>
            <a:ext cx="8229600" cy="159372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Городской конкурс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«Учитель года»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номинации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«Педагог-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организатор»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22" t="13605" r="32047" b="14092"/>
          <a:stretch>
            <a:fillRect/>
          </a:stretch>
        </p:blipFill>
        <p:spPr>
          <a:xfrm>
            <a:off x="1900362" y="1987825"/>
            <a:ext cx="3275937" cy="39040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160023" y="2385638"/>
            <a:ext cx="3836059" cy="302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Педагог-организатор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МБОУ</a:t>
            </a:r>
          </a:p>
          <a:p>
            <a:pPr lvl="0"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«СОШ № 112» </a:t>
            </a:r>
          </a:p>
          <a:p>
            <a:pPr lvl="0"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Авиастроительного района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Казани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Портнова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Гузель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Рашидовна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685800">
              <a:lnSpc>
                <a:spcPct val="90000"/>
              </a:lnSpc>
              <a:spcBef>
                <a:spcPct val="0"/>
              </a:spcBef>
              <a:defRPr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Раздел: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«Защита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программы»</a:t>
            </a:r>
          </a:p>
        </p:txBody>
      </p:sp>
    </p:spTree>
    <p:extLst>
      <p:ext uri="{BB962C8B-B14F-4D97-AF65-F5344CB8AC3E}">
        <p14:creationId xmlns:p14="http://schemas.microsoft.com/office/powerpoint/2010/main" xmlns="" val="136525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>
            <a:lum bright="43000" contrast="39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44" b="7377"/>
          <a:stretch/>
        </p:blipFill>
        <p:spPr>
          <a:xfrm>
            <a:off x="-13855" y="0"/>
            <a:ext cx="9179681" cy="68269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Прямая соединительная линия 3"/>
          <p:cNvSpPr/>
          <p:nvPr/>
        </p:nvSpPr>
        <p:spPr>
          <a:xfrm rot="2159379">
            <a:off x="1434858" y="3346266"/>
            <a:ext cx="1117422" cy="18074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3115"/>
                </a:moveTo>
                <a:lnTo>
                  <a:pt x="1131474" y="2311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рямая соединительная линия 3"/>
          <p:cNvSpPr/>
          <p:nvPr/>
        </p:nvSpPr>
        <p:spPr>
          <a:xfrm rot="16392956">
            <a:off x="490536" y="3997853"/>
            <a:ext cx="1131474" cy="462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3115"/>
                </a:moveTo>
                <a:lnTo>
                  <a:pt x="1131474" y="2311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Прямая соединительная линия 3"/>
          <p:cNvSpPr/>
          <p:nvPr/>
        </p:nvSpPr>
        <p:spPr>
          <a:xfrm rot="17168244">
            <a:off x="754907" y="1692416"/>
            <a:ext cx="1131474" cy="462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3115"/>
                </a:moveTo>
                <a:lnTo>
                  <a:pt x="1131474" y="2311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рямая соединительная линия 3"/>
          <p:cNvSpPr/>
          <p:nvPr/>
        </p:nvSpPr>
        <p:spPr>
          <a:xfrm rot="20051753">
            <a:off x="1816837" y="2181048"/>
            <a:ext cx="1131474" cy="462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3115"/>
                </a:moveTo>
                <a:lnTo>
                  <a:pt x="1131474" y="2311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Овал 3"/>
          <p:cNvSpPr/>
          <p:nvPr/>
        </p:nvSpPr>
        <p:spPr>
          <a:xfrm>
            <a:off x="161674" y="2084172"/>
            <a:ext cx="1958071" cy="18366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0" y="2543632"/>
            <a:ext cx="2240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/>
              <a:t>Методическое обеспечение реализации программы</a:t>
            </a:r>
            <a:endParaRPr lang="ru-RU" sz="1400" b="1" i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748117" y="124695"/>
            <a:ext cx="1565585" cy="1662541"/>
            <a:chOff x="3204996" y="124"/>
            <a:chExt cx="1344362" cy="1344362"/>
          </a:xfrm>
        </p:grpSpPr>
        <p:sp>
          <p:nvSpPr>
            <p:cNvPr id="13" name="Овал 12"/>
            <p:cNvSpPr/>
            <p:nvPr/>
          </p:nvSpPr>
          <p:spPr>
            <a:xfrm>
              <a:off x="3204996" y="124"/>
              <a:ext cx="1344362" cy="134436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Овал 4"/>
            <p:cNvSpPr/>
            <p:nvPr/>
          </p:nvSpPr>
          <p:spPr>
            <a:xfrm>
              <a:off x="3401873" y="197001"/>
              <a:ext cx="950608" cy="9506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Принципы воспитания</a:t>
              </a:r>
              <a:endParaRPr lang="ru-RU" sz="1400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120761" y="1363862"/>
            <a:ext cx="1479489" cy="1477429"/>
            <a:chOff x="4071546" y="1501031"/>
            <a:chExt cx="1344362" cy="1344362"/>
          </a:xfrm>
        </p:grpSpPr>
        <p:sp>
          <p:nvSpPr>
            <p:cNvPr id="16" name="Овал 15"/>
            <p:cNvSpPr/>
            <p:nvPr/>
          </p:nvSpPr>
          <p:spPr>
            <a:xfrm>
              <a:off x="4071546" y="1501031"/>
              <a:ext cx="1344362" cy="134436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4268423" y="1697908"/>
              <a:ext cx="950608" cy="9506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Технологии</a:t>
              </a:r>
              <a:endParaRPr lang="ru-RU" sz="14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251075" y="2999070"/>
            <a:ext cx="1471251" cy="1469192"/>
            <a:chOff x="4071546" y="3056638"/>
            <a:chExt cx="1344362" cy="1344362"/>
          </a:xfrm>
        </p:grpSpPr>
        <p:sp>
          <p:nvSpPr>
            <p:cNvPr id="19" name="Овал 18"/>
            <p:cNvSpPr/>
            <p:nvPr/>
          </p:nvSpPr>
          <p:spPr>
            <a:xfrm>
              <a:off x="4071546" y="3056638"/>
              <a:ext cx="1344362" cy="134436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Овал 4"/>
            <p:cNvSpPr/>
            <p:nvPr/>
          </p:nvSpPr>
          <p:spPr>
            <a:xfrm>
              <a:off x="4268423" y="3431007"/>
              <a:ext cx="950608" cy="9506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Методы </a:t>
              </a:r>
              <a:r>
                <a:rPr lang="ru-RU" sz="1400" dirty="0"/>
                <a:t> </a:t>
              </a:r>
              <a:r>
                <a:rPr lang="ru-RU" sz="1400" dirty="0" smtClean="0"/>
                <a:t>воспитания и обучения</a:t>
              </a:r>
              <a:endParaRPr lang="ru-RU" sz="1400" kern="1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56035" y="4490719"/>
            <a:ext cx="1655805" cy="1577546"/>
            <a:chOff x="3204996" y="4735037"/>
            <a:chExt cx="1344362" cy="1344362"/>
          </a:xfrm>
        </p:grpSpPr>
        <p:sp>
          <p:nvSpPr>
            <p:cNvPr id="22" name="Овал 21"/>
            <p:cNvSpPr/>
            <p:nvPr/>
          </p:nvSpPr>
          <p:spPr>
            <a:xfrm>
              <a:off x="3204996" y="4735037"/>
              <a:ext cx="1344362" cy="134436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Овал 4"/>
            <p:cNvSpPr/>
            <p:nvPr/>
          </p:nvSpPr>
          <p:spPr>
            <a:xfrm>
              <a:off x="3401873" y="4931914"/>
              <a:ext cx="950608" cy="9506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37386" y="5013101"/>
            <a:ext cx="1804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Педагогический контроль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76197" y="180083"/>
            <a:ext cx="2770858" cy="249299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200" dirty="0" smtClean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сознательности </a:t>
            </a:r>
            <a:r>
              <a:rPr lang="ru-RU" sz="1200" dirty="0" smtClean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и активности 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наглядности 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доступности  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систематичности 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гуманности 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демократизма 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взаимодействия, обратной связи 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интерактивного обучения 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редовой  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личностного подхода   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ориентации на достижение успеха 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сохранения и укрепления здоровья 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природообразности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68444" y="457200"/>
            <a:ext cx="2424545" cy="375487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технология коллективного творческого дела;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технология игрового обучения 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практико-ориентированные технологии личностного роста;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активные технологии творческого самовыражения;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здоровьесберегающие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технологии 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Технология «Ситуации успеха»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Педагогика сотрудничества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05896" y="4479221"/>
            <a:ext cx="4405748" cy="229293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100" dirty="0" smtClean="0"/>
              <a:t>логические </a:t>
            </a:r>
            <a:r>
              <a:rPr lang="ru-RU" sz="1100" dirty="0" smtClean="0"/>
              <a:t>; </a:t>
            </a:r>
          </a:p>
          <a:p>
            <a:pPr lvl="0">
              <a:buFont typeface="Arial" pitchFamily="34" charset="0"/>
              <a:buChar char="•"/>
            </a:pPr>
            <a:r>
              <a:rPr lang="ru-RU" sz="1100" dirty="0" smtClean="0"/>
              <a:t>гностические ; </a:t>
            </a:r>
          </a:p>
          <a:p>
            <a:pPr lvl="0">
              <a:buFont typeface="Arial" pitchFamily="34" charset="0"/>
              <a:buChar char="•"/>
            </a:pPr>
            <a:r>
              <a:rPr lang="ru-RU" sz="1100" dirty="0" smtClean="0"/>
              <a:t>метод использования обратной связи; </a:t>
            </a:r>
          </a:p>
          <a:p>
            <a:pPr lvl="0">
              <a:buFont typeface="Arial" pitchFamily="34" charset="0"/>
              <a:buChar char="•"/>
            </a:pPr>
            <a:r>
              <a:rPr lang="ru-RU" sz="1100" dirty="0" smtClean="0"/>
              <a:t>словесные методы обучения; </a:t>
            </a:r>
          </a:p>
          <a:p>
            <a:pPr lvl="0">
              <a:buFont typeface="Arial" pitchFamily="34" charset="0"/>
              <a:buChar char="•"/>
            </a:pPr>
            <a:r>
              <a:rPr lang="ru-RU" sz="1100" dirty="0" smtClean="0"/>
              <a:t>методы практической работы  ; </a:t>
            </a:r>
          </a:p>
          <a:p>
            <a:pPr lvl="0">
              <a:buFont typeface="Arial" pitchFamily="34" charset="0"/>
              <a:buChar char="•"/>
            </a:pPr>
            <a:r>
              <a:rPr lang="ru-RU" sz="1100" dirty="0" smtClean="0"/>
              <a:t>иллюстративно-демонстративные  ; </a:t>
            </a:r>
          </a:p>
          <a:p>
            <a:pPr lvl="0">
              <a:buFont typeface="Arial" pitchFamily="34" charset="0"/>
              <a:buChar char="•"/>
            </a:pPr>
            <a:r>
              <a:rPr lang="ru-RU" sz="1100" dirty="0" smtClean="0"/>
              <a:t>проектно-конструкторский метод  ;</a:t>
            </a:r>
          </a:p>
          <a:p>
            <a:pPr lvl="0">
              <a:buFont typeface="Arial" pitchFamily="34" charset="0"/>
              <a:buChar char="•"/>
            </a:pPr>
            <a:r>
              <a:rPr lang="ru-RU" sz="1100" dirty="0" smtClean="0"/>
              <a:t>метод наглядного обучения  ;</a:t>
            </a:r>
          </a:p>
          <a:p>
            <a:pPr lvl="0">
              <a:buFont typeface="Arial" pitchFamily="34" charset="0"/>
              <a:buChar char="•"/>
            </a:pPr>
            <a:r>
              <a:rPr lang="ru-RU" sz="1100" dirty="0" smtClean="0"/>
              <a:t>метод активного обучения   );</a:t>
            </a:r>
          </a:p>
          <a:p>
            <a:pPr lvl="0">
              <a:buFont typeface="Arial" pitchFamily="34" charset="0"/>
              <a:buChar char="•"/>
            </a:pPr>
            <a:r>
              <a:rPr lang="ru-RU" sz="1100" dirty="0" smtClean="0"/>
              <a:t>методы, способы и приёмы педагогического мониторинга</a:t>
            </a:r>
          </a:p>
          <a:p>
            <a:pPr lvl="0">
              <a:buFont typeface="Arial" pitchFamily="34" charset="0"/>
              <a:buChar char="•"/>
            </a:pPr>
            <a:r>
              <a:rPr lang="ru-RU" sz="1100" dirty="0" smtClean="0"/>
              <a:t>.практические</a:t>
            </a:r>
          </a:p>
          <a:p>
            <a:pPr lvl="0">
              <a:buFont typeface="Arial" pitchFamily="34" charset="0"/>
              <a:buChar char="•"/>
            </a:pPr>
            <a:r>
              <a:rPr lang="ru-RU" sz="1100" dirty="0"/>
              <a:t>м</a:t>
            </a:r>
            <a:r>
              <a:rPr lang="ru-RU" sz="1100" dirty="0" smtClean="0"/>
              <a:t>етоды формирования долга и ответственности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91745" y="3145043"/>
            <a:ext cx="2240252" cy="230832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наблюдение, опрос, уровень  активности учащихся, анкетирование уровня социализации по Н. Рожкову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lum bright="43000" contrast="39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44" b="7377"/>
          <a:stretch/>
        </p:blipFill>
        <p:spPr>
          <a:xfrm>
            <a:off x="0" y="0"/>
            <a:ext cx="9179681" cy="68269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8574"/>
            <a:ext cx="9147359" cy="8988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Формы </a:t>
            </a:r>
            <a:r>
              <a:rPr lang="ru-RU" sz="2800" b="1" i="1" dirty="0" smtClean="0">
                <a:solidFill>
                  <a:srgbClr val="002060"/>
                </a:solidFill>
              </a:rPr>
              <a:t> подведения  итогов  реализации </a:t>
            </a:r>
            <a:r>
              <a:rPr lang="ru-RU" sz="2800" b="1" i="1" dirty="0" smtClean="0">
                <a:solidFill>
                  <a:srgbClr val="002060"/>
                </a:solidFill>
              </a:rPr>
              <a:t>программы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266" y="886697"/>
            <a:ext cx="4084752" cy="291815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4954" y="858982"/>
            <a:ext cx="4235406" cy="287658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4953" y="3810000"/>
            <a:ext cx="4222178" cy="304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915" y="3824448"/>
            <a:ext cx="3867391" cy="299244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lum bright="43000" contrast="39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44" b="7377"/>
          <a:stretch/>
        </p:blipFill>
        <p:spPr>
          <a:xfrm>
            <a:off x="-35681" y="-27384"/>
            <a:ext cx="9179681" cy="6826939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549820" y="1388514"/>
            <a:ext cx="6156714" cy="3950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5527" y="457200"/>
            <a:ext cx="3962400" cy="5902036"/>
          </a:xfrm>
        </p:spPr>
        <p:txBody>
          <a:bodyPr>
            <a:normAutofit fontScale="47500" lnSpcReduction="20000"/>
          </a:bodyPr>
          <a:lstStyle/>
          <a:p>
            <a:r>
              <a:rPr lang="ru-RU" sz="5000" b="1" dirty="0">
                <a:solidFill>
                  <a:srgbClr val="002060"/>
                </a:solidFill>
              </a:rPr>
              <a:t>Отличительные особенности программы </a:t>
            </a:r>
            <a:r>
              <a:rPr lang="ru-RU" sz="5000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5000" dirty="0" smtClean="0">
                <a:solidFill>
                  <a:srgbClr val="002060"/>
                </a:solidFill>
              </a:rPr>
              <a:t> </a:t>
            </a:r>
            <a:r>
              <a:rPr lang="ru-RU" sz="5000" dirty="0">
                <a:solidFill>
                  <a:srgbClr val="002060"/>
                </a:solidFill>
              </a:rPr>
              <a:t>создает условия для </a:t>
            </a:r>
            <a:r>
              <a:rPr lang="ru-RU" sz="5000" dirty="0" err="1">
                <a:solidFill>
                  <a:srgbClr val="002060"/>
                </a:solidFill>
              </a:rPr>
              <a:t>рекрутирования</a:t>
            </a:r>
            <a:r>
              <a:rPr lang="ru-RU" sz="5000" dirty="0">
                <a:solidFill>
                  <a:srgbClr val="002060"/>
                </a:solidFill>
              </a:rPr>
              <a:t> учащихся от статуса простых членов СМС (ШУС) до делегатов в РДШ Республики </a:t>
            </a:r>
            <a:r>
              <a:rPr lang="ru-RU" sz="5000" dirty="0" smtClean="0">
                <a:solidFill>
                  <a:srgbClr val="002060"/>
                </a:solidFill>
              </a:rPr>
              <a:t>Татарстана в </a:t>
            </a:r>
            <a:r>
              <a:rPr lang="ru-RU" sz="5000" dirty="0">
                <a:solidFill>
                  <a:srgbClr val="002060"/>
                </a:solidFill>
              </a:rPr>
              <a:t>результате развития их социальной активности и приобретения </a:t>
            </a:r>
            <a:r>
              <a:rPr lang="ru-RU" sz="5000" dirty="0" smtClean="0">
                <a:solidFill>
                  <a:srgbClr val="002060"/>
                </a:solidFill>
              </a:rPr>
              <a:t>коммуникаций </a:t>
            </a:r>
            <a:r>
              <a:rPr lang="ru-RU" sz="5000" dirty="0">
                <a:solidFill>
                  <a:srgbClr val="002060"/>
                </a:solidFill>
              </a:rPr>
              <a:t>заложенных в данной программе </a:t>
            </a:r>
            <a:endParaRPr lang="ru-RU" sz="5000" dirty="0" smtClean="0">
              <a:solidFill>
                <a:srgbClr val="002060"/>
              </a:solidFill>
            </a:endParaRPr>
          </a:p>
          <a:p>
            <a:r>
              <a:rPr lang="ru-RU" sz="5000" dirty="0" smtClean="0">
                <a:solidFill>
                  <a:srgbClr val="002060"/>
                </a:solidFill>
              </a:rPr>
              <a:t>( так называемые </a:t>
            </a:r>
            <a:r>
              <a:rPr lang="ru-RU" sz="5000" dirty="0">
                <a:solidFill>
                  <a:srgbClr val="002060"/>
                </a:solidFill>
              </a:rPr>
              <a:t>социальные лифты)</a:t>
            </a:r>
          </a:p>
          <a:p>
            <a:r>
              <a:rPr lang="ru-RU" sz="28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547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lum bright="43000" contrast="39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44" b="7377"/>
          <a:stretch/>
        </p:blipFill>
        <p:spPr>
          <a:xfrm>
            <a:off x="-35681" y="-27384"/>
            <a:ext cx="9179681" cy="68269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92" t="5278" r="6185" b="5519"/>
          <a:stretch>
            <a:fillRect/>
          </a:stretch>
        </p:blipFill>
        <p:spPr>
          <a:xfrm>
            <a:off x="2479964" y="3548444"/>
            <a:ext cx="2078178" cy="32603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75" t="4952" r="5323" b="6836"/>
          <a:stretch>
            <a:fillRect/>
          </a:stretch>
        </p:blipFill>
        <p:spPr>
          <a:xfrm>
            <a:off x="7073487" y="3394379"/>
            <a:ext cx="2070513" cy="34636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11" b="3679"/>
          <a:stretch>
            <a:fillRect/>
          </a:stretch>
        </p:blipFill>
        <p:spPr>
          <a:xfrm>
            <a:off x="4673230" y="3352800"/>
            <a:ext cx="2337165" cy="3532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18"/>
          <a:stretch>
            <a:fillRect/>
          </a:stretch>
        </p:blipFill>
        <p:spPr>
          <a:xfrm>
            <a:off x="0" y="3380509"/>
            <a:ext cx="2222554" cy="3394367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0" y="118981"/>
            <a:ext cx="2140527" cy="31898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3708" y="138542"/>
            <a:ext cx="2175165" cy="33289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142" y="166260"/>
            <a:ext cx="2173301" cy="3130632"/>
          </a:xfrm>
          <a:prstGeom prst="rect">
            <a:avLst/>
          </a:prstGeom>
        </p:spPr>
      </p:pic>
      <p:pic>
        <p:nvPicPr>
          <p:cNvPr id="12" name="Рисунок 11" descr="IMG-20170106-WA0033.jpg"/>
          <p:cNvPicPr>
            <a:picLocks noChangeAspect="1"/>
          </p:cNvPicPr>
          <p:nvPr/>
        </p:nvPicPr>
        <p:blipFill>
          <a:blip r:embed="rId11"/>
          <a:srcRect l="4965" r="4965"/>
          <a:stretch>
            <a:fillRect/>
          </a:stretch>
        </p:blipFill>
        <p:spPr>
          <a:xfrm>
            <a:off x="7010400" y="180109"/>
            <a:ext cx="1996502" cy="31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43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lum bright="43000" contrast="39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44" b="7377"/>
          <a:stretch/>
        </p:blipFill>
        <p:spPr>
          <a:xfrm>
            <a:off x="0" y="0"/>
            <a:ext cx="9179681" cy="68269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+mn-lt"/>
              </a:rPr>
              <a:t>Наши контакты</a:t>
            </a:r>
            <a:endParaRPr lang="ru-RU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6491" y="2137995"/>
            <a:ext cx="783883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algn="just" fontAlgn="base" hangingPunct="0">
              <a:spcAft>
                <a:spcPts val="0"/>
              </a:spcAft>
              <a:tabLst>
                <a:tab pos="540385" algn="l"/>
              </a:tabLst>
            </a:pP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edu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tatar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ru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aviastroit</a:t>
            </a: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4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pae</a:t>
            </a: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2193</a:t>
            </a: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1590" algn="just" fontAlgn="base" hangingPunct="0">
              <a:spcAft>
                <a:spcPts val="0"/>
              </a:spcAft>
              <a:tabLst>
                <a:tab pos="540385" algn="l"/>
              </a:tabLst>
            </a:pPr>
            <a:r>
              <a:rPr lang="en-US" sz="44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ru-RU" sz="44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440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vk</a:t>
            </a:r>
            <a:r>
              <a:rPr lang="ru-RU" sz="44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44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com</a:t>
            </a:r>
            <a:r>
              <a:rPr lang="ru-RU" sz="44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en-US" sz="440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clab</a:t>
            </a:r>
            <a:r>
              <a:rPr lang="ru-RU" sz="44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135332980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algn="just" fontAlgn="base" hangingPunct="0">
              <a:spcAft>
                <a:spcPts val="0"/>
              </a:spcAft>
              <a:tabLst>
                <a:tab pos="540385" algn="l"/>
              </a:tabLst>
            </a:pP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оюз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молодых сил</a:t>
            </a: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marL="21590" algn="just" fontAlgn="base" hangingPunct="0">
              <a:spcAft>
                <a:spcPts val="0"/>
              </a:spcAft>
              <a:tabLst>
                <a:tab pos="540385" algn="l"/>
              </a:tabLst>
            </a:pPr>
            <a:r>
              <a:rPr lang="ru-RU" sz="4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МБОУ «СОШ № 112»</a:t>
            </a: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lum bright="43000" contrast="39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44" b="7377"/>
          <a:stretch/>
        </p:blipFill>
        <p:spPr>
          <a:xfrm>
            <a:off x="-35681" y="-27384"/>
            <a:ext cx="9179681" cy="68853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1706" y="833718"/>
            <a:ext cx="8431306" cy="4308872"/>
          </a:xfrm>
          <a:prstGeom prst="rect">
            <a:avLst/>
          </a:prstGeom>
          <a:ln w="0">
            <a:noFill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рограмма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 ученического самоуправления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«Средней общеобразовательной школы №112» Авиастроительного района г.Казани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Союз Молодых Сил»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 обучающихся: 10-18 лет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 реализации: 2 года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816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lum bright="43000" contrast="39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44" b="7377"/>
          <a:stretch/>
        </p:blipFill>
        <p:spPr>
          <a:xfrm>
            <a:off x="-35681" y="-27384"/>
            <a:ext cx="9179681" cy="6826939"/>
          </a:xfrm>
          <a:prstGeom prst="rect">
            <a:avLst/>
          </a:prstGeom>
        </p:spPr>
      </p:pic>
      <p:pic>
        <p:nvPicPr>
          <p:cNvPr id="10" name="Picture 2" descr="C:\Users\Марина\Desktop\a7263b2cf29c.jpg"/>
          <p:cNvPicPr>
            <a:picLocks noChangeAspect="1" noChangeArrowheads="1"/>
          </p:cNvPicPr>
          <p:nvPr/>
        </p:nvPicPr>
        <p:blipFill>
          <a:blip r:embed="rId4">
            <a:lum bright="96000"/>
          </a:blip>
          <a:srcRect l="66346" t="53108" r="17309" b="11763"/>
          <a:stretch>
            <a:fillRect/>
          </a:stretch>
        </p:blipFill>
        <p:spPr bwMode="auto">
          <a:xfrm>
            <a:off x="208569" y="1561563"/>
            <a:ext cx="2548486" cy="349941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 rot="20597859">
            <a:off x="44347" y="2546786"/>
            <a:ext cx="3558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C00000"/>
                </a:solidFill>
              </a:rPr>
              <a:t>По совокупности       направленностей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12" name="Picture 2" descr="C:\Users\Марина\Desktop\a7263b2cf29c.jpg"/>
          <p:cNvPicPr>
            <a:picLocks noChangeAspect="1" noChangeArrowheads="1"/>
          </p:cNvPicPr>
          <p:nvPr/>
        </p:nvPicPr>
        <p:blipFill>
          <a:blip r:embed="rId4">
            <a:lum bright="97000"/>
          </a:blip>
          <a:srcRect t="53394" r="82509" b="8040"/>
          <a:stretch>
            <a:fillRect/>
          </a:stretch>
        </p:blipFill>
        <p:spPr bwMode="auto">
          <a:xfrm>
            <a:off x="3363058" y="1559573"/>
            <a:ext cx="2449857" cy="3451209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 rot="20635629">
            <a:off x="2983792" y="2514785"/>
            <a:ext cx="62663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По содержанию</a:t>
            </a:r>
          </a:p>
          <a:p>
            <a:endParaRPr lang="ru-RU" sz="2400" dirty="0" smtClean="0"/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   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14" name="Picture 2" descr="C:\Users\Марина\Desktop\a7263b2cf29c.jpg"/>
          <p:cNvPicPr>
            <a:picLocks noChangeAspect="1" noChangeArrowheads="1"/>
          </p:cNvPicPr>
          <p:nvPr/>
        </p:nvPicPr>
        <p:blipFill>
          <a:blip r:embed="rId4">
            <a:lum bright="95000"/>
          </a:blip>
          <a:srcRect l="17247" t="52630" r="67261" b="7467"/>
          <a:stretch>
            <a:fillRect/>
          </a:stretch>
        </p:blipFill>
        <p:spPr bwMode="auto">
          <a:xfrm>
            <a:off x="6613110" y="1504152"/>
            <a:ext cx="2100649" cy="345697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 rot="20568973">
            <a:off x="5582886" y="2148528"/>
            <a:ext cx="32191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C00000"/>
                </a:solidFill>
              </a:rPr>
              <a:t>         По </a:t>
            </a:r>
            <a:r>
              <a:rPr lang="ru-RU" sz="2400" b="1" i="1" dirty="0" smtClean="0">
                <a:solidFill>
                  <a:srgbClr val="C00000"/>
                </a:solidFill>
              </a:rPr>
              <a:t>видам </a:t>
            </a:r>
          </a:p>
          <a:p>
            <a:pPr lvl="0"/>
            <a:r>
              <a:rPr lang="ru-RU" sz="2400" b="1" i="1" dirty="0" smtClean="0">
                <a:solidFill>
                  <a:srgbClr val="C00000"/>
                </a:solidFill>
              </a:rPr>
              <a:t>          деятельности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16" name="Picture 2" descr="C:\Users\Марина\Desktop\a7263b2cf29c.jpg"/>
          <p:cNvPicPr>
            <a:picLocks noChangeAspect="1" noChangeArrowheads="1"/>
          </p:cNvPicPr>
          <p:nvPr/>
        </p:nvPicPr>
        <p:blipFill>
          <a:blip r:embed="rId4">
            <a:lum bright="93000"/>
          </a:blip>
          <a:srcRect l="44938" t="52630" r="32983" b="10522"/>
          <a:stretch>
            <a:fillRect/>
          </a:stretch>
        </p:blipFill>
        <p:spPr bwMode="auto">
          <a:xfrm>
            <a:off x="3457271" y="5055785"/>
            <a:ext cx="1491049" cy="1589904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846408" y="407147"/>
            <a:ext cx="54906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Комплексная программа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6403" y="5352362"/>
            <a:ext cx="2690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C00000"/>
                </a:solidFill>
              </a:rPr>
              <a:t>Интегрированная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lum bright="43000" contrast="39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44" b="7377"/>
          <a:stretch/>
        </p:blipFill>
        <p:spPr>
          <a:xfrm>
            <a:off x="-35681" y="-27384"/>
            <a:ext cx="9179681" cy="682693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0810" y="429491"/>
            <a:ext cx="38132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По </a:t>
            </a:r>
            <a:r>
              <a:rPr lang="ru-RU" b="1" i="1" dirty="0" smtClean="0">
                <a:solidFill>
                  <a:srgbClr val="C00000"/>
                </a:solidFill>
              </a:rPr>
              <a:t>содержанию</a:t>
            </a:r>
          </a:p>
          <a:p>
            <a:endParaRPr lang="ru-RU" b="1" i="1" dirty="0">
              <a:solidFill>
                <a:srgbClr val="C00000"/>
              </a:solidFill>
            </a:endParaRPr>
          </a:p>
          <a:p>
            <a:r>
              <a:rPr lang="ru-RU" dirty="0"/>
              <a:t>Содержание </a:t>
            </a:r>
          </a:p>
          <a:p>
            <a:r>
              <a:rPr lang="ru-RU" dirty="0"/>
              <a:t>деятельности по программе</a:t>
            </a:r>
          </a:p>
          <a:p>
            <a:r>
              <a:rPr lang="ru-RU" dirty="0"/>
              <a:t> определяется </a:t>
            </a:r>
          </a:p>
          <a:p>
            <a:r>
              <a:rPr lang="ru-RU" dirty="0"/>
              <a:t>на общественно -значимую</a:t>
            </a:r>
          </a:p>
          <a:p>
            <a:r>
              <a:rPr lang="ru-RU" dirty="0"/>
              <a:t> деятельность, вариативностью</a:t>
            </a:r>
          </a:p>
          <a:p>
            <a:r>
              <a:rPr lang="ru-RU" dirty="0"/>
              <a:t> в выборе форм </a:t>
            </a:r>
            <a:r>
              <a:rPr lang="ru-RU" dirty="0" smtClean="0"/>
              <a:t>деятельности</a:t>
            </a:r>
            <a:r>
              <a:rPr lang="ru-RU" dirty="0"/>
              <a:t>, </a:t>
            </a:r>
          </a:p>
          <a:p>
            <a:r>
              <a:rPr lang="ru-RU" dirty="0"/>
              <a:t>учётом интересов детей.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04509" y="0"/>
            <a:ext cx="3782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rgbClr val="C00000"/>
              </a:solidFill>
            </a:endParaRPr>
          </a:p>
          <a:p>
            <a:r>
              <a:rPr lang="ru-RU" b="1" i="1" dirty="0" smtClean="0">
                <a:solidFill>
                  <a:srgbClr val="C00000"/>
                </a:solidFill>
              </a:rPr>
              <a:t>По совокупности направлений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21383" y="348917"/>
            <a:ext cx="3574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ru-RU" dirty="0" smtClean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Реализации субъектно-ориентированных </a:t>
            </a:r>
            <a:r>
              <a:rPr lang="ru-RU" dirty="0">
                <a:solidFill>
                  <a:srgbClr val="000000"/>
                </a:solidFill>
              </a:rPr>
              <a:t>форм и видов деятельности детских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</a:rPr>
              <a:t>общественных объединений, с учетом развития современного общества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2618" y="3372499"/>
            <a:ext cx="6858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Open Sans"/>
              </a:rPr>
              <a:t>Ф</a:t>
            </a:r>
            <a:r>
              <a:rPr lang="ru-RU" b="1" dirty="0" smtClean="0">
                <a:solidFill>
                  <a:srgbClr val="C00000"/>
                </a:solidFill>
                <a:latin typeface="Open Sans"/>
              </a:rPr>
              <a:t>ормы </a:t>
            </a:r>
            <a:r>
              <a:rPr lang="ru-RU" b="1" dirty="0">
                <a:solidFill>
                  <a:srgbClr val="C00000"/>
                </a:solidFill>
                <a:latin typeface="Open Sans"/>
              </a:rPr>
              <a:t>и виды деятельности</a:t>
            </a:r>
            <a:r>
              <a:rPr lang="ru-RU" b="1" dirty="0">
                <a:solidFill>
                  <a:srgbClr val="000000"/>
                </a:solidFill>
                <a:latin typeface="Open Sans"/>
              </a:rPr>
              <a:t>: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</a:rPr>
              <a:t>-социальное проектирование;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</a:rPr>
              <a:t>-сборы, смотры, конкурсы;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</a:rPr>
              <a:t>-контакты и обмен опытом работы с детскими общественными организациями и объединениями;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</a:rPr>
              <a:t>-коллективно-творческие дела;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</a:rPr>
              <a:t>-деловые игры, круглые столы, дискуссии;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</a:rPr>
              <a:t>-методы взаимодействия в группе;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</a:rPr>
              <a:t>-тренинги творческого характера;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</a:rPr>
              <a:t>-походы, экскурсии.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</a:rPr>
              <a:t>-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коучинг</a:t>
            </a:r>
            <a:endParaRPr lang="ru-RU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49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lum bright="43000" contrast="39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44" b="7377"/>
          <a:stretch/>
        </p:blipFill>
        <p:spPr>
          <a:xfrm>
            <a:off x="-35681" y="-27384"/>
            <a:ext cx="9179681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8574"/>
            <a:ext cx="9147359" cy="898895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</a:rPr>
              <a:t>Цель программы</a:t>
            </a:r>
            <a:endParaRPr lang="ru-RU" sz="4800" b="1" i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upster Script Free" panose="02000000000000000000" pitchFamily="2" charset="-5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5589" y="1474573"/>
            <a:ext cx="69197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400" b="1" i="1" dirty="0" smtClean="0"/>
              <a:t>Эффективное </a:t>
            </a:r>
            <a:r>
              <a:rPr lang="ru-RU" sz="2400" dirty="0"/>
              <a:t>совершенствование форм  и видов деятельности детской организации  для реализации интересов, потребностей подростков в самосовершенствовании, саморазвитии, самоопределении; развития инициативы, самостоятельности, реального участия в жизни школы, муниципалитета и общества </a:t>
            </a:r>
            <a:r>
              <a:rPr lang="ru-RU" sz="2400" dirty="0" smtClean="0"/>
              <a:t>,а также </a:t>
            </a:r>
            <a:r>
              <a:rPr lang="ru-RU" sz="2400" dirty="0"/>
              <a:t>утверждения своей личности в значимой для общества деятельности.</a:t>
            </a:r>
          </a:p>
          <a:p>
            <a:r>
              <a:rPr lang="ru-RU" sz="2400" b="1" dirty="0"/>
              <a:t> </a:t>
            </a:r>
            <a:endParaRPr lang="ru-RU" sz="2400" dirty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lum bright="43000" contrast="39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44" b="7377"/>
          <a:stretch/>
        </p:blipFill>
        <p:spPr>
          <a:xfrm>
            <a:off x="-35681" y="-27384"/>
            <a:ext cx="9179681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891" y="512618"/>
            <a:ext cx="8188036" cy="5860473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/>
            </a:r>
            <a:br>
              <a:rPr lang="ru-RU" sz="3200" b="1" i="1" dirty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+mn-lt"/>
              </a:rPr>
              <a:t>Ведущая идея 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программы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+mn-lt"/>
              </a:rPr>
            </a:br>
            <a:r>
              <a:rPr lang="ru-RU" dirty="0" smtClean="0">
                <a:latin typeface="+mn-lt"/>
              </a:rPr>
              <a:t>-создание </a:t>
            </a:r>
            <a:r>
              <a:rPr lang="ru-RU" dirty="0">
                <a:latin typeface="+mn-lt"/>
              </a:rPr>
              <a:t>условий  для   реализации  всестороннего развития  ребенка, приобретение знаний и навыков лидера, опыта социального взаимодействия и созидательной деятельности, включения в жизнь </a:t>
            </a:r>
            <a:r>
              <a:rPr lang="ru-RU" dirty="0" smtClean="0">
                <a:latin typeface="+mn-lt"/>
              </a:rPr>
              <a:t>общества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 smtClean="0">
                <a:latin typeface="+mn-lt"/>
              </a:rPr>
              <a:t> 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lum bright="43000" contrast="39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44" b="7377"/>
          <a:stretch/>
        </p:blipFill>
        <p:spPr>
          <a:xfrm>
            <a:off x="-35681" y="-27384"/>
            <a:ext cx="9179681" cy="68269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50" y="109181"/>
            <a:ext cx="4524571" cy="298038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7335" y="157983"/>
            <a:ext cx="4285180" cy="297314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58836"/>
            <a:ext cx="4756144" cy="349134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4630" y="3311237"/>
            <a:ext cx="4256240" cy="324196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lum bright="43000" contrast="39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44" b="7377"/>
          <a:stretch/>
        </p:blipFill>
        <p:spPr>
          <a:xfrm>
            <a:off x="-35681" y="-27384"/>
            <a:ext cx="9179681" cy="68269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194" y="2508319"/>
            <a:ext cx="3962401" cy="19944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Направления 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реализации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программы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255" y="252592"/>
            <a:ext cx="2525407" cy="1922571"/>
          </a:xfrm>
          <a:prstGeom prst="ellipse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7842" y="595746"/>
            <a:ext cx="2248413" cy="1773382"/>
          </a:xfrm>
          <a:prstGeom prst="ellipse">
            <a:avLst/>
          </a:prstGeom>
          <a:noFill/>
          <a:ln>
            <a:solidFill>
              <a:srgbClr val="00206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63253" y="4599709"/>
            <a:ext cx="2132777" cy="1967345"/>
          </a:xfrm>
          <a:prstGeom prst="ellipse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326" b="18848"/>
          <a:stretch>
            <a:fillRect/>
          </a:stretch>
        </p:blipFill>
        <p:spPr bwMode="auto">
          <a:xfrm>
            <a:off x="6874118" y="2563090"/>
            <a:ext cx="2026189" cy="1911927"/>
          </a:xfrm>
          <a:prstGeom prst="ellipse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371" r="44270"/>
          <a:stretch>
            <a:fillRect/>
          </a:stretch>
        </p:blipFill>
        <p:spPr bwMode="auto">
          <a:xfrm>
            <a:off x="6192979" y="4490363"/>
            <a:ext cx="1828799" cy="2060462"/>
          </a:xfrm>
          <a:prstGeom prst="ellipse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0726" y="83130"/>
            <a:ext cx="2190654" cy="2038695"/>
          </a:xfrm>
          <a:prstGeom prst="ellipse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611" y="2563091"/>
            <a:ext cx="2229489" cy="1939636"/>
          </a:xfrm>
          <a:prstGeom prst="ellipse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4553" y="4959928"/>
            <a:ext cx="2410498" cy="1593272"/>
          </a:xfrm>
          <a:prstGeom prst="ellipse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929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lum bright="43000" contrast="39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44" b="7377"/>
          <a:stretch/>
        </p:blipFill>
        <p:spPr>
          <a:xfrm>
            <a:off x="0" y="0"/>
            <a:ext cx="9179681" cy="68269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2400" y="378573"/>
            <a:ext cx="5184959" cy="6160771"/>
          </a:xfrm>
        </p:spPr>
        <p:txBody>
          <a:bodyPr>
            <a:no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школьном ученическом самоуправлении «Союз молодых сил»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формированию более четкой и осознанной гражданской позиции и ценностного отношения к себе и другим, позволяет повысить социальную компетенцию, развивает социальные навыки поведения и установки на самостоятельное принятие решений в проблемных социальных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персональную ответственность за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выполнение.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upster Script Free" panose="020000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668" r="27605" b="18307"/>
          <a:stretch>
            <a:fillRect/>
          </a:stretch>
        </p:blipFill>
        <p:spPr>
          <a:xfrm>
            <a:off x="96977" y="3283528"/>
            <a:ext cx="3902470" cy="3186545"/>
          </a:xfrm>
          <a:prstGeom prst="rect">
            <a:avLst/>
          </a:prstGeom>
          <a:effectLst/>
        </p:spPr>
      </p:pic>
      <p:pic>
        <p:nvPicPr>
          <p:cNvPr id="6" name="Рисунок 5" descr="WMZE666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68" y="207817"/>
            <a:ext cx="3934691" cy="295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2290</TotalTime>
  <Words>380</Words>
  <Application>Microsoft Office PowerPoint</Application>
  <PresentationFormat>Экран (4:3)</PresentationFormat>
  <Paragraphs>105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Легкий дым</vt:lpstr>
      <vt:lpstr>Городской конкурс  «Учитель года»  в номинации «Педагог- организатор»  </vt:lpstr>
      <vt:lpstr>Слайд 2</vt:lpstr>
      <vt:lpstr>Слайд 3</vt:lpstr>
      <vt:lpstr>Слайд 4</vt:lpstr>
      <vt:lpstr>Цель программы</vt:lpstr>
      <vt:lpstr> Ведущая идея программы  -создание условий  для   реализации  всестороннего развития  ребенка, приобретение знаний и навыков лидера, опыта социального взаимодействия и созидательной деятельности, включения в жизнь общества  </vt:lpstr>
      <vt:lpstr>Слайд 7</vt:lpstr>
      <vt:lpstr>Направления  реализации  программы </vt:lpstr>
      <vt:lpstr>Ожидаемый результат: Участие в школьном ученическом самоуправлении «Союз молодых сил» способствует формированию более четкой и осознанной гражданской позиции и ценностного отношения к себе и другим, позволяет повысить социальную компетенцию, развивает социальные навыки поведения и установки на самостоятельное принятие решений в проблемных социальных ситуациях и персональную ответственность за ее выполнение. </vt:lpstr>
      <vt:lpstr>Слайд 10</vt:lpstr>
      <vt:lpstr>Формы  подведения  итогов  реализации программы</vt:lpstr>
      <vt:lpstr>Слайд 12</vt:lpstr>
      <vt:lpstr>Слайд 13</vt:lpstr>
      <vt:lpstr>Наши контакты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156</cp:revision>
  <cp:lastPrinted>2018-12-06T05:55:19Z</cp:lastPrinted>
  <dcterms:created xsi:type="dcterms:W3CDTF">2014-11-21T11:00:06Z</dcterms:created>
  <dcterms:modified xsi:type="dcterms:W3CDTF">2019-02-05T07:03:29Z</dcterms:modified>
</cp:coreProperties>
</file>